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330" r:id="rId4"/>
    <p:sldId id="343" r:id="rId5"/>
    <p:sldId id="344" r:id="rId6"/>
    <p:sldId id="331" r:id="rId7"/>
    <p:sldId id="332" r:id="rId8"/>
    <p:sldId id="333" r:id="rId9"/>
    <p:sldId id="336" r:id="rId10"/>
    <p:sldId id="321" r:id="rId11"/>
    <p:sldId id="325" r:id="rId12"/>
    <p:sldId id="268" r:id="rId13"/>
    <p:sldId id="322" r:id="rId14"/>
    <p:sldId id="267" r:id="rId15"/>
    <p:sldId id="342" r:id="rId16"/>
    <p:sldId id="339" r:id="rId17"/>
    <p:sldId id="338" r:id="rId18"/>
    <p:sldId id="340" r:id="rId19"/>
    <p:sldId id="337" r:id="rId20"/>
    <p:sldId id="341" r:id="rId21"/>
    <p:sldId id="309" r:id="rId22"/>
    <p:sldId id="29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EBCAD6F9-1B6D-477C-AEA5-9227ADF20EB5}">
          <p14:sldIdLst>
            <p14:sldId id="256"/>
            <p14:sldId id="257"/>
            <p14:sldId id="330"/>
            <p14:sldId id="343"/>
            <p14:sldId id="344"/>
            <p14:sldId id="331"/>
            <p14:sldId id="332"/>
            <p14:sldId id="333"/>
            <p14:sldId id="336"/>
            <p14:sldId id="321"/>
            <p14:sldId id="325"/>
            <p14:sldId id="268"/>
            <p14:sldId id="322"/>
            <p14:sldId id="267"/>
            <p14:sldId id="342"/>
            <p14:sldId id="339"/>
            <p14:sldId id="338"/>
            <p14:sldId id="340"/>
            <p14:sldId id="337"/>
            <p14:sldId id="341"/>
          </p14:sldIdLst>
        </p14:section>
        <p14:section name="What we do" id="{A66044E7-E76F-4F9D-8770-15BE396FBA9A}">
          <p14:sldIdLst>
            <p14:sldId id="309"/>
          </p14:sldIdLst>
        </p14:section>
        <p14:section name="Why use Calxa?" id="{E3F78C04-7516-46E6-A14E-C68D2318F347}">
          <p14:sldIdLst/>
        </p14:section>
        <p14:section name="Conclusion" id="{13774D95-31CD-4FD8-871A-0D7A28E808C2}">
          <p14:sldIdLst>
            <p14:sldId id="2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1F20"/>
    <a:srgbClr val="E092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909" autoAdjust="0"/>
  </p:normalViewPr>
  <p:slideViewPr>
    <p:cSldViewPr snapToGrid="0">
      <p:cViewPr varScale="1">
        <p:scale>
          <a:sx n="70" d="100"/>
          <a:sy n="70" d="100"/>
        </p:scale>
        <p:origin x="882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7F45A-DF09-4743-BDB4-CF40022F6038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60488-58E0-46F3-AF8C-A4D793B00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1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18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Time: 00:10 / 03:40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638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Time: 00:10 / 03:40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644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AU" sz="1200" dirty="0" smtClean="0">
                <a:latin typeface="Museo 300" panose="02000000000000000000" pitchFamily="2" charset="0"/>
              </a:rPr>
              <a:t>Time: 01:00 / 10:00</a:t>
            </a:r>
          </a:p>
          <a:p>
            <a:pPr lvl="1"/>
            <a:endParaRPr lang="en-AU" sz="1200" dirty="0" smtClean="0">
              <a:latin typeface="Museo 300" panose="02000000000000000000" pitchFamily="2" charset="0"/>
            </a:endParaRPr>
          </a:p>
          <a:p>
            <a:pPr lvl="1"/>
            <a:r>
              <a:rPr lang="en-AU" sz="1200" dirty="0" smtClean="0">
                <a:latin typeface="Museo 300" panose="02000000000000000000" pitchFamily="2" charset="0"/>
              </a:rPr>
              <a:t>Priority Support</a:t>
            </a:r>
          </a:p>
          <a:p>
            <a:pPr lvl="1"/>
            <a:r>
              <a:rPr lang="en-AU" sz="1200" dirty="0" smtClean="0">
                <a:latin typeface="Museo 300" panose="02000000000000000000" pitchFamily="2" charset="0"/>
              </a:rPr>
              <a:t>One-on-one Mentoring</a:t>
            </a:r>
          </a:p>
          <a:p>
            <a:pPr lvl="1"/>
            <a:r>
              <a:rPr lang="en-AU" sz="1200" dirty="0" smtClean="0">
                <a:latin typeface="Museo 300" panose="02000000000000000000" pitchFamily="2" charset="0"/>
              </a:rPr>
              <a:t>Weekly Communications</a:t>
            </a:r>
            <a:endParaRPr lang="en-US" sz="1200" dirty="0" smtClean="0">
              <a:latin typeface="Museo 300" panose="02000000000000000000" pitchFamily="2" charset="0"/>
            </a:endParaRPr>
          </a:p>
          <a:p>
            <a:pPr lvl="1"/>
            <a:r>
              <a:rPr lang="en-AU" sz="1200" dirty="0" smtClean="0">
                <a:latin typeface="Museo 300" panose="02000000000000000000" pitchFamily="2" charset="0"/>
              </a:rPr>
              <a:t>Website Resources</a:t>
            </a:r>
            <a:endParaRPr lang="en-US" sz="1200" dirty="0" smtClean="0">
              <a:latin typeface="Museo 300" panose="02000000000000000000" pitchFamily="2" charset="0"/>
            </a:endParaRPr>
          </a:p>
          <a:p>
            <a:pPr lvl="1"/>
            <a:r>
              <a:rPr lang="en-US" sz="1200" dirty="0" smtClean="0">
                <a:latin typeface="Museo 300" panose="02000000000000000000" pitchFamily="2" charset="0"/>
              </a:rPr>
              <a:t>Free Events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48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Time: 00:10 / 03:40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728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AU" dirty="0" smtClean="0"/>
              <a:t>Slide Time:</a:t>
            </a:r>
            <a:r>
              <a:rPr lang="en-AU" baseline="0" dirty="0" smtClean="0"/>
              <a:t> 01:30 / 09:00</a:t>
            </a:r>
            <a:endParaRPr lang="en-AU" dirty="0" smtClean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Client Reporting</a:t>
            </a:r>
            <a:endParaRPr lang="en-US" dirty="0" smtClean="0"/>
          </a:p>
          <a:p>
            <a:pPr lvl="1"/>
            <a:r>
              <a:rPr lang="en-AU" dirty="0" smtClean="0"/>
              <a:t>Partner Program</a:t>
            </a:r>
            <a:endParaRPr lang="en-US" dirty="0" smtClean="0"/>
          </a:p>
          <a:p>
            <a:pPr lvl="2"/>
            <a:r>
              <a:rPr lang="en-AU" dirty="0" smtClean="0"/>
              <a:t>On-sell to clients</a:t>
            </a:r>
            <a:endParaRPr lang="en-US" dirty="0" smtClean="0"/>
          </a:p>
          <a:p>
            <a:pPr lvl="2"/>
            <a:r>
              <a:rPr lang="en-AU" dirty="0" smtClean="0"/>
              <a:t>Commissions of between 20-30%</a:t>
            </a:r>
            <a:endParaRPr lang="en-US" dirty="0" smtClean="0"/>
          </a:p>
          <a:p>
            <a:pPr lvl="2"/>
            <a:r>
              <a:rPr lang="en-AU" dirty="0" smtClean="0"/>
              <a:t>Dedicated Account manager</a:t>
            </a:r>
            <a:endParaRPr lang="en-US" dirty="0" smtClean="0"/>
          </a:p>
          <a:p>
            <a:pPr lvl="2"/>
            <a:r>
              <a:rPr lang="en-AU" dirty="0" smtClean="0"/>
              <a:t>Referrals &amp; Website Listing</a:t>
            </a:r>
            <a:endParaRPr lang="en-US" dirty="0" smtClean="0"/>
          </a:p>
          <a:p>
            <a:pPr lvl="2"/>
            <a:r>
              <a:rPr lang="en-AU" dirty="0" smtClean="0"/>
              <a:t>Online Partner Portal</a:t>
            </a:r>
            <a:endParaRPr lang="en-US" dirty="0" smtClean="0"/>
          </a:p>
          <a:p>
            <a:r>
              <a:rPr lang="en-US" dirty="0" smtClean="0"/>
              <a:t>Track your own business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9683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AU" dirty="0" smtClean="0"/>
              <a:t>Slide Time</a:t>
            </a:r>
            <a:r>
              <a:rPr lang="en-AU" baseline="0" dirty="0" smtClean="0"/>
              <a:t> 00:50 / 2:50</a:t>
            </a:r>
            <a:endParaRPr lang="en-AU" dirty="0" smtClean="0"/>
          </a:p>
          <a:p>
            <a:pPr lvl="2"/>
            <a:endParaRPr lang="en-AU" dirty="0" smtClean="0"/>
          </a:p>
          <a:p>
            <a:pPr lvl="2"/>
            <a:r>
              <a:rPr lang="en-AU" dirty="0" smtClean="0"/>
              <a:t>Financial Statements </a:t>
            </a:r>
            <a:endParaRPr lang="en-US" dirty="0" smtClean="0"/>
          </a:p>
          <a:p>
            <a:pPr lvl="2"/>
            <a:r>
              <a:rPr lang="en-AU" dirty="0" smtClean="0"/>
              <a:t>KPI’s - Standard Business Ratios</a:t>
            </a:r>
            <a:endParaRPr lang="en-US" dirty="0" smtClean="0"/>
          </a:p>
          <a:p>
            <a:pPr lvl="2"/>
            <a:r>
              <a:rPr lang="en-AU" dirty="0" smtClean="0"/>
              <a:t>KPI Editor – Create your own</a:t>
            </a:r>
            <a:endParaRPr lang="en-US" dirty="0" smtClean="0"/>
          </a:p>
          <a:p>
            <a:pPr lvl="2"/>
            <a:r>
              <a:rPr lang="en-AU" dirty="0" smtClean="0"/>
              <a:t>Multi-file Consolidations</a:t>
            </a:r>
            <a:endParaRPr lang="en-US" dirty="0" smtClean="0"/>
          </a:p>
          <a:p>
            <a:pPr lvl="2"/>
            <a:r>
              <a:rPr lang="en-AU" dirty="0" smtClean="0"/>
              <a:t>Benchmarking</a:t>
            </a:r>
            <a:endParaRPr lang="en-US" dirty="0" smtClean="0"/>
          </a:p>
          <a:p>
            <a:pPr lvl="2"/>
            <a:r>
              <a:rPr lang="en-AU" dirty="0" smtClean="0"/>
              <a:t>Charts &amp; Graphs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502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Time: 00:20 / 00:20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064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 00:10 / 05:40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103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Time: 00:20 / 00:20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697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 00:10 / 05:40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931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Time: 00:20 / 00:20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872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Time: 00:20 / 00:20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14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Slide Time 01:00</a:t>
            </a:r>
            <a:r>
              <a:rPr lang="en-A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/ 37:00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Promote upcoming</a:t>
            </a:r>
            <a:r>
              <a:rPr lang="en-A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weekly Get Started Webinar for Accountants</a:t>
            </a:r>
            <a:endParaRPr lang="en-A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Free 30 day Trial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Money Back Guarantee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A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Cancel Subscription at any time</a:t>
            </a:r>
          </a:p>
          <a:p>
            <a:pPr lvl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24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 dirty="0" smtClean="0"/>
              <a:t>Slide Time 01:00 / 38:00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73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 00:10 / 05:40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16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Time: 00:20 / 00:20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81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Time: 00:20 / 00:20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11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 00:10 / 05:40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921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Time: 00:20 / 00:20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26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Time: 00:20 / 00:20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5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	Slide Time 00:10 / 05:40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0488-58E0-46F3-AF8C-A4D793B008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98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77B0-57C4-4301-A269-99BA855B32AA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8EC3-46E2-4128-9954-6927740E2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1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77B0-57C4-4301-A269-99BA855B32AA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8EC3-46E2-4128-9954-6927740E2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382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77B0-57C4-4301-A269-99BA855B32AA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8EC3-46E2-4128-9954-6927740E2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45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77B0-57C4-4301-A269-99BA855B32AA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8EC3-46E2-4128-9954-6927740E2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263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77B0-57C4-4301-A269-99BA855B32AA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8EC3-46E2-4128-9954-6927740E2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513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77B0-57C4-4301-A269-99BA855B32AA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8EC3-46E2-4128-9954-6927740E2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71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77B0-57C4-4301-A269-99BA855B32AA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8EC3-46E2-4128-9954-6927740E2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2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77B0-57C4-4301-A269-99BA855B32AA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8EC3-46E2-4128-9954-6927740E2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77B0-57C4-4301-A269-99BA855B32AA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8EC3-46E2-4128-9954-6927740E2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2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77B0-57C4-4301-A269-99BA855B32AA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8EC3-46E2-4128-9954-6927740E2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22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777B0-57C4-4301-A269-99BA855B32AA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28EC3-46E2-4128-9954-6927740E2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58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77B0-57C4-4301-A269-99BA855B32AA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28EC3-46E2-4128-9954-6927740E26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71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xa.com/features/calxa-for-nfps/calxa-for-nfps-in-nz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313" y="3150607"/>
            <a:ext cx="7352523" cy="3046572"/>
          </a:xfrm>
        </p:spPr>
        <p:txBody>
          <a:bodyPr anchor="t">
            <a:normAutofit fontScale="90000"/>
          </a:bodyPr>
          <a:lstStyle/>
          <a:p>
            <a:r>
              <a:rPr lang="en-US" sz="5400" dirty="0" smtClean="0">
                <a:solidFill>
                  <a:schemeClr val="bg1"/>
                </a:solidFill>
                <a:latin typeface="Museo 300" panose="02000000000000000000" pitchFamily="2" charset="0"/>
              </a:rPr>
              <a:t>Managing the new Charity Reporting Requirements with MYOB and Calxa</a:t>
            </a:r>
            <a:endParaRPr lang="en-US" sz="5400" dirty="0">
              <a:solidFill>
                <a:schemeClr val="bg1"/>
              </a:solidFill>
              <a:latin typeface="Museo 300" panose="02000000000000000000" pitchFamily="2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829" y="-494983"/>
            <a:ext cx="6127490" cy="4003293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2351312" y="2971107"/>
            <a:ext cx="7352523" cy="10560"/>
          </a:xfrm>
          <a:prstGeom prst="line">
            <a:avLst/>
          </a:prstGeom>
          <a:ln w="889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05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29547"/>
            <a:ext cx="12304295" cy="70527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29" cy="147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29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29" cy="147073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455" y="737686"/>
            <a:ext cx="4762500" cy="16287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16070" y="3416969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 smtClean="0">
                <a:solidFill>
                  <a:schemeClr val="bg1"/>
                </a:solidFill>
                <a:latin typeface="Museo 500" panose="02000000000000000000" pitchFamily="50" charset="0"/>
              </a:rPr>
              <a:t>Best Practices for your MYOB setup</a:t>
            </a:r>
            <a:endParaRPr lang="en-AU" sz="3600" dirty="0">
              <a:solidFill>
                <a:schemeClr val="bg1"/>
              </a:solidFill>
              <a:latin typeface="Museo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3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Museo 300" panose="02000000000000000000" pitchFamily="2" charset="0"/>
              </a:rPr>
              <a:t>Getting the most from MYOB</a:t>
            </a:r>
            <a:endParaRPr lang="en-US" b="1" dirty="0">
              <a:latin typeface="Museo 300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5865" y="2339857"/>
            <a:ext cx="7630391" cy="2774971"/>
          </a:xfrm>
        </p:spPr>
        <p:txBody>
          <a:bodyPr>
            <a:normAutofit fontScale="92500"/>
          </a:bodyPr>
          <a:lstStyle/>
          <a:p>
            <a:pPr lvl="1"/>
            <a:r>
              <a:rPr lang="en-AU" sz="4400" dirty="0" smtClean="0">
                <a:latin typeface="Museo 300" panose="02000000000000000000" pitchFamily="2" charset="0"/>
              </a:rPr>
              <a:t> Clean up the Balance Sheet</a:t>
            </a:r>
          </a:p>
          <a:p>
            <a:pPr lvl="1"/>
            <a:r>
              <a:rPr lang="en-AU" sz="4400" dirty="0" smtClean="0">
                <a:latin typeface="Museo 300" panose="02000000000000000000" pitchFamily="2" charset="0"/>
              </a:rPr>
              <a:t> Reconcile Everything</a:t>
            </a:r>
          </a:p>
          <a:p>
            <a:pPr lvl="1"/>
            <a:r>
              <a:rPr lang="en-US" sz="4400" dirty="0" smtClean="0">
                <a:latin typeface="Museo 300" panose="02000000000000000000" pitchFamily="2" charset="0"/>
              </a:rPr>
              <a:t> Go online</a:t>
            </a:r>
            <a:endParaRPr lang="en-US" sz="4400" dirty="0">
              <a:latin typeface="Museo 300" panose="02000000000000000000" pitchFamily="2" charset="0"/>
            </a:endParaRPr>
          </a:p>
          <a:p>
            <a:pPr lvl="1"/>
            <a:r>
              <a:rPr lang="en-AU" sz="4400" dirty="0" smtClean="0">
                <a:latin typeface="Museo 300" panose="02000000000000000000" pitchFamily="2" charset="0"/>
              </a:rPr>
              <a:t> Automate to save time</a:t>
            </a:r>
            <a:endParaRPr lang="en-US" sz="4400" dirty="0">
              <a:latin typeface="Museo 300" panose="02000000000000000000" pitchFamily="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1418253"/>
            <a:ext cx="10515600" cy="1"/>
          </a:xfrm>
          <a:prstGeom prst="line">
            <a:avLst/>
          </a:prstGeom>
          <a:ln w="381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30" cy="14707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2" y="1418253"/>
            <a:ext cx="4897120" cy="489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13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61146"/>
            <a:ext cx="12191999" cy="69191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29" cy="147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24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Museo 300" panose="02000000000000000000" pitchFamily="2" charset="0"/>
              </a:rPr>
              <a:t>Working with Calxa</a:t>
            </a:r>
            <a:endParaRPr lang="en-US" b="1" dirty="0">
              <a:latin typeface="Museo 300" panose="020000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6760" y="1690688"/>
            <a:ext cx="3987800" cy="1952000"/>
          </a:xfrm>
        </p:spPr>
        <p:txBody>
          <a:bodyPr>
            <a:noAutofit/>
          </a:bodyPr>
          <a:lstStyle/>
          <a:p>
            <a:pPr marL="0" lvl="1" indent="0">
              <a:buNone/>
            </a:pPr>
            <a:r>
              <a:rPr lang="en-AU" sz="6000" b="1" dirty="0" smtClean="0">
                <a:latin typeface="Museo 300" panose="02000000000000000000" pitchFamily="2" charset="0"/>
              </a:rPr>
              <a:t>Link to MYOB</a:t>
            </a:r>
            <a:endParaRPr lang="en-US" sz="6000" b="1" dirty="0">
              <a:latin typeface="Museo 300" panose="02000000000000000000" pitchFamily="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1418253"/>
            <a:ext cx="10515600" cy="1"/>
          </a:xfrm>
          <a:prstGeom prst="line">
            <a:avLst/>
          </a:prstGeom>
          <a:ln w="381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30" cy="14707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87" r="32062"/>
          <a:stretch/>
        </p:blipFill>
        <p:spPr>
          <a:xfrm>
            <a:off x="6329680" y="743214"/>
            <a:ext cx="1188720" cy="35966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37" r="34276"/>
          <a:stretch/>
        </p:blipFill>
        <p:spPr>
          <a:xfrm>
            <a:off x="838200" y="675481"/>
            <a:ext cx="1178560" cy="37321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826" r="30529"/>
          <a:stretch/>
        </p:blipFill>
        <p:spPr>
          <a:xfrm>
            <a:off x="2951480" y="3226717"/>
            <a:ext cx="1221740" cy="3631283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7515860" y="1690688"/>
            <a:ext cx="3987800" cy="195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None/>
            </a:pPr>
            <a:r>
              <a:rPr lang="en-AU" sz="6000" b="1" dirty="0" smtClean="0">
                <a:latin typeface="Museo 300" panose="02000000000000000000" pitchFamily="2" charset="0"/>
              </a:rPr>
              <a:t>Import Budgets</a:t>
            </a:r>
            <a:endParaRPr lang="en-US" sz="6000" b="1" dirty="0">
              <a:latin typeface="Museo 300" panose="02000000000000000000" pitchFamily="2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102100" y="4236141"/>
            <a:ext cx="5641340" cy="195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 panose="020B0604020202020204" pitchFamily="34" charset="0"/>
              <a:buNone/>
            </a:pPr>
            <a:r>
              <a:rPr lang="en-AU" sz="6000" b="1" dirty="0" smtClean="0">
                <a:latin typeface="Museo 300" panose="02000000000000000000" pitchFamily="2" charset="0"/>
              </a:rPr>
              <a:t>Automate your reports</a:t>
            </a:r>
            <a:endParaRPr lang="en-US" sz="6000" b="1" dirty="0">
              <a:latin typeface="Museo 300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59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latin typeface="Museo 300" panose="02000000000000000000" pitchFamily="2" charset="0"/>
              </a:rPr>
              <a:t>Management Reporting</a:t>
            </a:r>
            <a:endParaRPr lang="en-US" b="1" dirty="0">
              <a:latin typeface="Museo 300" panose="02000000000000000000" pitchFamily="2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38200" y="1418253"/>
            <a:ext cx="10515600" cy="1"/>
          </a:xfrm>
          <a:prstGeom prst="line">
            <a:avLst/>
          </a:prstGeom>
          <a:ln w="381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30" cy="1470738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1402080" y="1740172"/>
          <a:ext cx="9387840" cy="41920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9280"/>
                <a:gridCol w="3129280"/>
                <a:gridCol w="3129280"/>
              </a:tblGrid>
              <a:tr h="2096001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Museo 300" panose="02000000000000000000" pitchFamily="2" charset="0"/>
                        </a:rPr>
                        <a:t>Financial</a:t>
                      </a:r>
                      <a:r>
                        <a:rPr lang="en-US" sz="2400" baseline="0" dirty="0" smtClean="0">
                          <a:latin typeface="Museo 300" panose="02000000000000000000" pitchFamily="2" charset="0"/>
                        </a:rPr>
                        <a:t> Statements</a:t>
                      </a: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/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dirty="0" smtClean="0">
                          <a:latin typeface="Museo 300" panose="02000000000000000000" pitchFamily="2" charset="0"/>
                        </a:rPr>
                        <a:t>Default KPIs</a:t>
                      </a:r>
                    </a:p>
                    <a:p>
                      <a:pPr algn="ctr"/>
                      <a:endParaRPr lang="en-US" sz="1050" dirty="0"/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dirty="0" smtClean="0">
                          <a:latin typeface="Museo 300" panose="02000000000000000000" pitchFamily="2" charset="0"/>
                        </a:rPr>
                        <a:t>Custom KPIs</a:t>
                      </a:r>
                    </a:p>
                    <a:p>
                      <a:pPr algn="ctr"/>
                      <a:endParaRPr lang="en-US" sz="1050" dirty="0"/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6001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dirty="0" smtClean="0">
                          <a:latin typeface="Museo 300" panose="02000000000000000000" pitchFamily="2" charset="0"/>
                        </a:rPr>
                        <a:t>Consolidations</a:t>
                      </a:r>
                    </a:p>
                    <a:p>
                      <a:pPr algn="ctr"/>
                      <a:endParaRPr lang="en-US" sz="1050" dirty="0"/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dirty="0" smtClean="0">
                          <a:latin typeface="Museo 300" panose="02000000000000000000" pitchFamily="2" charset="0"/>
                        </a:rPr>
                        <a:t>Benchmarking</a:t>
                      </a:r>
                    </a:p>
                    <a:p>
                      <a:pPr algn="ctr"/>
                      <a:endParaRPr lang="en-US" sz="1050" dirty="0"/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400" dirty="0" smtClean="0">
                          <a:latin typeface="Museo 300" panose="02000000000000000000" pitchFamily="2" charset="0"/>
                        </a:rPr>
                        <a:t>Charts &amp; Graphs</a:t>
                      </a:r>
                      <a:endParaRPr lang="en-US" sz="2400" dirty="0" smtClean="0">
                        <a:latin typeface="Museo 300" panose="02000000000000000000" pitchFamily="2" charset="0"/>
                      </a:endParaRPr>
                    </a:p>
                    <a:p>
                      <a:pPr algn="ctr"/>
                      <a:endParaRPr lang="en-US" sz="1050" dirty="0"/>
                    </a:p>
                  </a:txBody>
                  <a:tcPr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5623560" y="3367088"/>
            <a:ext cx="10515600" cy="4498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endParaRPr lang="en-US" sz="4400" dirty="0">
              <a:latin typeface="Museo 300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053" y="1902753"/>
            <a:ext cx="1033554" cy="13045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87"/>
          <a:stretch/>
        </p:blipFill>
        <p:spPr>
          <a:xfrm>
            <a:off x="5291484" y="1872443"/>
            <a:ext cx="1625370" cy="13151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117"/>
          <a:stretch/>
        </p:blipFill>
        <p:spPr>
          <a:xfrm>
            <a:off x="8458738" y="1862268"/>
            <a:ext cx="1622763" cy="134499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181" y="3941582"/>
            <a:ext cx="1617874" cy="16178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42"/>
          <a:stretch/>
        </p:blipFill>
        <p:spPr>
          <a:xfrm>
            <a:off x="5220725" y="3943509"/>
            <a:ext cx="1680924" cy="140959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3713" y="3854736"/>
            <a:ext cx="1613641" cy="161364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870" y="1902753"/>
            <a:ext cx="1033554" cy="1304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75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sz="3600" dirty="0" smtClean="0">
              <a:latin typeface="Museo 300" panose="02000000000000000000" pitchFamily="2" charset="0"/>
            </a:endParaRPr>
          </a:p>
          <a:p>
            <a:pPr lvl="1"/>
            <a:r>
              <a:rPr lang="en-AU" sz="3600" dirty="0" smtClean="0">
                <a:latin typeface="Museo 300" panose="02000000000000000000" pitchFamily="2" charset="0"/>
                <a:hlinkClick r:id="rId3"/>
              </a:rPr>
              <a:t>www.calxa.com</a:t>
            </a:r>
            <a:endParaRPr lang="en-AU" sz="3600" dirty="0" smtClean="0">
              <a:latin typeface="Museo 300" panose="02000000000000000000" pitchFamily="2" charset="0"/>
            </a:endParaRPr>
          </a:p>
          <a:p>
            <a:pPr lvl="2"/>
            <a:r>
              <a:rPr lang="en-AU" sz="3200" dirty="0" smtClean="0">
                <a:latin typeface="Museo 300" panose="02000000000000000000" pitchFamily="2" charset="0"/>
              </a:rPr>
              <a:t>Features</a:t>
            </a:r>
          </a:p>
          <a:p>
            <a:pPr lvl="2"/>
            <a:r>
              <a:rPr lang="en-AU" sz="3200" dirty="0" smtClean="0">
                <a:latin typeface="Museo 300" panose="02000000000000000000" pitchFamily="2" charset="0"/>
              </a:rPr>
              <a:t>Calxa for NFPs in NZ</a:t>
            </a:r>
          </a:p>
          <a:p>
            <a:pPr lvl="2"/>
            <a:r>
              <a:rPr lang="en-AU" sz="3200" dirty="0" smtClean="0">
                <a:latin typeface="Museo 300" panose="02000000000000000000" pitchFamily="2" charset="0"/>
              </a:rPr>
              <a:t>Get the Checklist</a:t>
            </a:r>
            <a:endParaRPr lang="en-US" sz="3200" dirty="0">
              <a:latin typeface="Museo 300" panose="02000000000000000000" pitchFamily="2" charset="0"/>
            </a:endParaRPr>
          </a:p>
          <a:p>
            <a:pPr marL="457200" lvl="1" indent="0">
              <a:buNone/>
            </a:pPr>
            <a:endParaRPr lang="en-US" dirty="0">
              <a:latin typeface="Museo 300" panose="02000000000000000000" pitchFamily="2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b="1" dirty="0" smtClean="0">
                <a:latin typeface="Museo 300" panose="02000000000000000000" pitchFamily="2" charset="0"/>
              </a:rPr>
              <a:t>The Specifics</a:t>
            </a:r>
            <a:endParaRPr lang="en-US" b="1" dirty="0">
              <a:latin typeface="Museo 300" panose="020000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30" cy="147073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838200" y="1418253"/>
            <a:ext cx="10515600" cy="1"/>
          </a:xfrm>
          <a:prstGeom prst="line">
            <a:avLst/>
          </a:prstGeom>
          <a:ln w="381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30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29" cy="147073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397966" y="1558210"/>
            <a:ext cx="7352523" cy="2677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Museo 300" panose="02000000000000000000" pitchFamily="2" charset="0"/>
              </a:rPr>
              <a:t>Next Steps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Museo 300" panose="02000000000000000000" pitchFamily="2" charset="0"/>
              </a:rPr>
              <a:t>For you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397966" y="3965510"/>
            <a:ext cx="7352523" cy="10560"/>
          </a:xfrm>
          <a:prstGeom prst="line">
            <a:avLst/>
          </a:prstGeom>
          <a:ln w="889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78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sz="3600" dirty="0" smtClean="0">
              <a:latin typeface="Museo 300" panose="02000000000000000000" pitchFamily="2" charset="0"/>
            </a:endParaRP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Review  your MYOB file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Organise a Calxa donation or discount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Get started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Practice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Test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Review</a:t>
            </a:r>
            <a:endParaRPr lang="en-US" sz="3600" dirty="0" smtClean="0">
              <a:latin typeface="Museo 300" panose="02000000000000000000" pitchFamily="2" charset="0"/>
            </a:endParaRPr>
          </a:p>
          <a:p>
            <a:pPr marL="457200" lvl="1" indent="0">
              <a:buNone/>
            </a:pPr>
            <a:endParaRPr lang="en-US" dirty="0">
              <a:latin typeface="Museo 300" panose="02000000000000000000" pitchFamily="2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b="1" dirty="0" smtClean="0">
                <a:latin typeface="Museo 300" panose="02000000000000000000" pitchFamily="2" charset="0"/>
              </a:rPr>
              <a:t>Make a plan</a:t>
            </a:r>
            <a:endParaRPr lang="en-US" b="1" dirty="0">
              <a:latin typeface="Museo 300" panose="020000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30" cy="147073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838200" y="1418253"/>
            <a:ext cx="10515600" cy="1"/>
          </a:xfrm>
          <a:prstGeom prst="line">
            <a:avLst/>
          </a:prstGeom>
          <a:ln w="381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460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29" cy="147073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397966" y="1558210"/>
            <a:ext cx="7352523" cy="2677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Museo 300" panose="02000000000000000000" pitchFamily="2" charset="0"/>
              </a:rPr>
              <a:t>Next Steps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Museo 300" panose="02000000000000000000" pitchFamily="2" charset="0"/>
              </a:rPr>
              <a:t>For us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397966" y="3965510"/>
            <a:ext cx="7352523" cy="10560"/>
          </a:xfrm>
          <a:prstGeom prst="line">
            <a:avLst/>
          </a:prstGeom>
          <a:ln w="889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418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The requirements: Which tier are you in?</a:t>
            </a:r>
            <a:endParaRPr lang="en-US" sz="3600" dirty="0">
              <a:latin typeface="Museo 300" panose="02000000000000000000" pitchFamily="2" charset="0"/>
            </a:endParaRP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What’s in the reports?</a:t>
            </a:r>
            <a:endParaRPr lang="en-US" sz="3600" dirty="0">
              <a:latin typeface="Museo 300" panose="02000000000000000000" pitchFamily="2" charset="0"/>
            </a:endParaRP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Making it easier with MYOB and Calxa:</a:t>
            </a:r>
          </a:p>
          <a:p>
            <a:pPr lvl="2"/>
            <a:r>
              <a:rPr lang="en-AU" sz="3200" dirty="0" smtClean="0">
                <a:latin typeface="Museo 300" panose="02000000000000000000" pitchFamily="2" charset="0"/>
              </a:rPr>
              <a:t>Connecting Calxa to MYOB</a:t>
            </a:r>
          </a:p>
          <a:p>
            <a:pPr lvl="2"/>
            <a:r>
              <a:rPr lang="en-AU" sz="3200" dirty="0" smtClean="0">
                <a:latin typeface="Museo 300" panose="02000000000000000000" pitchFamily="2" charset="0"/>
              </a:rPr>
              <a:t>Using the Sample Report Bundles</a:t>
            </a:r>
          </a:p>
          <a:p>
            <a:pPr lvl="2"/>
            <a:r>
              <a:rPr lang="en-AU" sz="3200" dirty="0" smtClean="0">
                <a:latin typeface="Museo 300" panose="02000000000000000000" pitchFamily="2" charset="0"/>
              </a:rPr>
              <a:t>Customising to suit your needs</a:t>
            </a:r>
            <a:endParaRPr lang="en-US" sz="3200" dirty="0">
              <a:latin typeface="Museo 300" panose="02000000000000000000" pitchFamily="2" charset="0"/>
            </a:endParaRP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Next steps – for you and for us </a:t>
            </a:r>
          </a:p>
          <a:p>
            <a:pPr marL="457200" lvl="1" indent="0">
              <a:buNone/>
            </a:pPr>
            <a:endParaRPr lang="en-US" dirty="0">
              <a:latin typeface="Museo 300" panose="02000000000000000000" pitchFamily="2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b="1" dirty="0" smtClean="0">
                <a:latin typeface="Museo 300" panose="02000000000000000000" pitchFamily="2" charset="0"/>
              </a:rPr>
              <a:t>What we’ll talk about today</a:t>
            </a:r>
            <a:endParaRPr lang="en-US" b="1" dirty="0">
              <a:latin typeface="Museo 300" panose="020000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30" cy="147073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838200" y="1418253"/>
            <a:ext cx="10515600" cy="1"/>
          </a:xfrm>
          <a:prstGeom prst="line">
            <a:avLst/>
          </a:prstGeom>
          <a:ln w="381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949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sz="3600" dirty="0" smtClean="0">
              <a:latin typeface="Museo 300" panose="02000000000000000000" pitchFamily="2" charset="0"/>
            </a:endParaRP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January 2016: Easier editing of notes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March 2016: Easier non-financial KPIs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April 2016: Scheduled updates from MYOB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April 2016: Scheduled delivery of reports</a:t>
            </a:r>
          </a:p>
          <a:p>
            <a:pPr lvl="1"/>
            <a:endParaRPr lang="en-AU" sz="3600" dirty="0">
              <a:latin typeface="Museo 300" panose="02000000000000000000" pitchFamily="2" charset="0"/>
            </a:endParaRPr>
          </a:p>
          <a:p>
            <a:pPr lvl="1"/>
            <a:r>
              <a:rPr lang="en-AU" sz="1800" dirty="0" smtClean="0">
                <a:latin typeface="Museo 300" panose="02000000000000000000" pitchFamily="2" charset="0"/>
              </a:rPr>
              <a:t>Note: All </a:t>
            </a:r>
            <a:r>
              <a:rPr lang="en-AU" sz="1800" dirty="0">
                <a:latin typeface="Museo 300" panose="02000000000000000000" pitchFamily="2" charset="0"/>
              </a:rPr>
              <a:t>dates are our best available </a:t>
            </a:r>
            <a:r>
              <a:rPr lang="en-AU" sz="1800" dirty="0" smtClean="0">
                <a:latin typeface="Museo 300" panose="02000000000000000000" pitchFamily="2" charset="0"/>
              </a:rPr>
              <a:t>estimates</a:t>
            </a:r>
            <a:endParaRPr lang="en-US" dirty="0">
              <a:latin typeface="Museo 300" panose="02000000000000000000" pitchFamily="2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b="1" dirty="0" smtClean="0">
                <a:latin typeface="Museo 300" panose="02000000000000000000" pitchFamily="2" charset="0"/>
              </a:rPr>
              <a:t>We have a plan</a:t>
            </a:r>
            <a:endParaRPr lang="en-US" b="1" dirty="0">
              <a:latin typeface="Museo 300" panose="020000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30" cy="147073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838200" y="1418253"/>
            <a:ext cx="10515600" cy="1"/>
          </a:xfrm>
          <a:prstGeom prst="line">
            <a:avLst/>
          </a:prstGeom>
          <a:ln w="381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266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29" cy="147073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930400" y="2453951"/>
            <a:ext cx="8343900" cy="18474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Museo 300" panose="02000000000000000000" pitchFamily="2" charset="0"/>
              </a:rPr>
              <a:t>Take Action!</a:t>
            </a:r>
            <a:endParaRPr lang="en-US" sz="6600" b="1" dirty="0">
              <a:solidFill>
                <a:schemeClr val="bg1"/>
              </a:solidFill>
              <a:latin typeface="Museo 300" panose="02000000000000000000" pitchFamily="2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397966" y="3965510"/>
            <a:ext cx="7352523" cy="10560"/>
          </a:xfrm>
          <a:prstGeom prst="line">
            <a:avLst/>
          </a:prstGeom>
          <a:ln w="889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397966" y="4301412"/>
            <a:ext cx="73525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Museo 300" panose="02000000000000000000" pitchFamily="2" charset="0"/>
              </a:rPr>
              <a:t>Do you qualify for a donation? Talk to </a:t>
            </a:r>
            <a:r>
              <a:rPr lang="en-US" sz="4000" dirty="0" smtClean="0">
                <a:solidFill>
                  <a:schemeClr val="bg1"/>
                </a:solidFill>
                <a:latin typeface="Museo 300" panose="02000000000000000000" pitchFamily="2" charset="0"/>
              </a:rPr>
              <a:t>Tech Soup</a:t>
            </a:r>
            <a:endParaRPr lang="en-US" sz="4000" dirty="0">
              <a:solidFill>
                <a:schemeClr val="bg1"/>
              </a:solidFill>
              <a:latin typeface="Museo 300" panose="02000000000000000000" pitchFamily="2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8"/>
          <a:stretch/>
        </p:blipFill>
        <p:spPr>
          <a:xfrm>
            <a:off x="4999222" y="467507"/>
            <a:ext cx="1987449" cy="2088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6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7966" y="4106186"/>
            <a:ext cx="7352523" cy="1774469"/>
          </a:xfrm>
        </p:spPr>
        <p:txBody>
          <a:bodyPr anchor="t">
            <a:normAutofit/>
          </a:bodyPr>
          <a:lstStyle/>
          <a:p>
            <a:pPr lvl="1" algn="ctr"/>
            <a:r>
              <a:rPr lang="en-AU" sz="2400" b="1" dirty="0" smtClean="0">
                <a:solidFill>
                  <a:schemeClr val="bg1"/>
                </a:solidFill>
                <a:latin typeface="Museo 300" panose="02000000000000000000" pitchFamily="2" charset="0"/>
              </a:rPr>
              <a:t>www.calxa.com/freetrial</a:t>
            </a:r>
            <a:r>
              <a:rPr lang="en-AU" sz="2400" dirty="0" smtClean="0">
                <a:solidFill>
                  <a:schemeClr val="bg1"/>
                </a:solidFill>
                <a:latin typeface="Museo 300" panose="02000000000000000000" pitchFamily="2" charset="0"/>
              </a:rPr>
              <a:t/>
            </a:r>
            <a:br>
              <a:rPr lang="en-AU" sz="2400" dirty="0" smtClean="0">
                <a:solidFill>
                  <a:schemeClr val="bg1"/>
                </a:solidFill>
                <a:latin typeface="Museo 300" panose="02000000000000000000" pitchFamily="2" charset="0"/>
              </a:rPr>
            </a:br>
            <a:r>
              <a:rPr lang="en-AU" sz="2000" dirty="0" smtClean="0">
                <a:solidFill>
                  <a:schemeClr val="bg1"/>
                </a:solidFill>
                <a:latin typeface="Museo 300" panose="02000000000000000000" pitchFamily="2" charset="0"/>
              </a:rPr>
              <a:t>E: tellmemore@calxa.com</a:t>
            </a:r>
            <a:br>
              <a:rPr lang="en-AU" sz="2000" dirty="0" smtClean="0">
                <a:solidFill>
                  <a:schemeClr val="bg1"/>
                </a:solidFill>
                <a:latin typeface="Museo 300" panose="02000000000000000000" pitchFamily="2" charset="0"/>
              </a:rPr>
            </a:br>
            <a:r>
              <a:rPr lang="en-AU" sz="2000" dirty="0" smtClean="0">
                <a:solidFill>
                  <a:schemeClr val="bg1"/>
                </a:solidFill>
                <a:latin typeface="Museo 300" panose="02000000000000000000" pitchFamily="2" charset="0"/>
              </a:rPr>
              <a:t>P: 0800 086 614</a:t>
            </a:r>
            <a:endParaRPr lang="en-US" sz="2000" dirty="0">
              <a:solidFill>
                <a:schemeClr val="bg1"/>
              </a:solidFill>
              <a:latin typeface="Museo 300" panose="02000000000000000000" pitchFamily="2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397966" y="3965510"/>
            <a:ext cx="7352523" cy="10560"/>
          </a:xfrm>
          <a:prstGeom prst="line">
            <a:avLst/>
          </a:prstGeom>
          <a:ln w="889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829" y="419416"/>
            <a:ext cx="6127490" cy="4003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09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29" cy="147073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397966" y="1558210"/>
            <a:ext cx="7352523" cy="2677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Museo 300" panose="02000000000000000000" pitchFamily="2" charset="0"/>
              </a:rPr>
              <a:t>Requirements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Museo 300" panose="02000000000000000000" pitchFamily="2" charset="0"/>
              </a:rPr>
              <a:t>What Tier are you in?</a:t>
            </a:r>
            <a:endParaRPr lang="en-US" sz="4000" b="1" dirty="0">
              <a:solidFill>
                <a:schemeClr val="bg1"/>
              </a:solidFill>
              <a:latin typeface="Museo 300" panose="02000000000000000000" pitchFamily="2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397966" y="3965510"/>
            <a:ext cx="7352523" cy="10560"/>
          </a:xfrm>
          <a:prstGeom prst="line">
            <a:avLst/>
          </a:prstGeom>
          <a:ln w="889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45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sz="3600" dirty="0">
              <a:latin typeface="Museo 300" panose="02000000000000000000" pitchFamily="2" charset="0"/>
            </a:endParaRP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Payments under $125,000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Report on a cash basis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No public accountability</a:t>
            </a:r>
            <a:endParaRPr lang="en-US" sz="3600" dirty="0">
              <a:latin typeface="Museo 300" panose="02000000000000000000" pitchFamily="2" charset="0"/>
            </a:endParaRPr>
          </a:p>
          <a:p>
            <a:pPr marL="457200" lvl="1" indent="0">
              <a:buNone/>
            </a:pPr>
            <a:endParaRPr lang="en-US" dirty="0">
              <a:latin typeface="Museo 300" panose="02000000000000000000" pitchFamily="2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b="1" dirty="0" smtClean="0">
                <a:latin typeface="Museo 300" panose="02000000000000000000" pitchFamily="2" charset="0"/>
              </a:rPr>
              <a:t>Tier </a:t>
            </a:r>
            <a:r>
              <a:rPr lang="en-AU" b="1" dirty="0" smtClean="0">
                <a:latin typeface="Museo 300" panose="02000000000000000000" pitchFamily="2" charset="0"/>
              </a:rPr>
              <a:t>4</a:t>
            </a:r>
            <a:endParaRPr lang="en-US" b="1" dirty="0">
              <a:latin typeface="Museo 300" panose="020000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30" cy="147073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838200" y="1418253"/>
            <a:ext cx="10515600" cy="1"/>
          </a:xfrm>
          <a:prstGeom prst="line">
            <a:avLst/>
          </a:prstGeom>
          <a:ln w="381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834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>
              <a:latin typeface="Museo 300" panose="02000000000000000000" pitchFamily="2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b="1" dirty="0" smtClean="0">
                <a:latin typeface="Museo 300" panose="02000000000000000000" pitchFamily="2" charset="0"/>
              </a:rPr>
              <a:t>Tier </a:t>
            </a:r>
            <a:r>
              <a:rPr lang="en-AU" b="1" dirty="0" smtClean="0">
                <a:latin typeface="Museo 300" panose="02000000000000000000" pitchFamily="2" charset="0"/>
              </a:rPr>
              <a:t>3</a:t>
            </a:r>
            <a:endParaRPr lang="en-US" b="1" dirty="0">
              <a:latin typeface="Museo 300" panose="020000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30" cy="147073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838200" y="1418253"/>
            <a:ext cx="10515600" cy="1"/>
          </a:xfrm>
          <a:prstGeom prst="line">
            <a:avLst/>
          </a:prstGeom>
          <a:ln w="381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9605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AU" sz="3600" dirty="0" smtClean="0">
              <a:latin typeface="Museo 300" panose="02000000000000000000" pitchFamily="2" charset="0"/>
            </a:endParaRP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Payments from $125,000 to $2,000,000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Report on an accrual basis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No public accountability</a:t>
            </a: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 smtClean="0">
              <a:latin typeface="Museo 300" panose="020000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74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29" cy="147073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397966" y="1558210"/>
            <a:ext cx="7352523" cy="2677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Museo 300" panose="02000000000000000000" pitchFamily="2" charset="0"/>
              </a:rPr>
              <a:t>What is in the reports?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397966" y="3965510"/>
            <a:ext cx="7352523" cy="10560"/>
          </a:xfrm>
          <a:prstGeom prst="line">
            <a:avLst/>
          </a:prstGeom>
          <a:ln w="889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74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Contents</a:t>
            </a:r>
            <a:endParaRPr lang="en-AU" sz="3600" dirty="0" smtClean="0">
              <a:latin typeface="Museo 300" panose="02000000000000000000" pitchFamily="2" charset="0"/>
            </a:endParaRP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Entity Info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Statement of Service Performance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Statement of Receipts &amp; Payments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Statement of Resources &amp; Commitments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Accounting Policies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Notes</a:t>
            </a:r>
            <a:endParaRPr lang="en-US" sz="3600" dirty="0">
              <a:latin typeface="Museo 300" panose="02000000000000000000" pitchFamily="2" charset="0"/>
            </a:endParaRPr>
          </a:p>
          <a:p>
            <a:pPr marL="457200" lvl="1" indent="0">
              <a:buNone/>
            </a:pPr>
            <a:endParaRPr lang="en-US" dirty="0">
              <a:latin typeface="Museo 300" panose="02000000000000000000" pitchFamily="2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b="1" dirty="0" smtClean="0">
                <a:latin typeface="Museo 300" panose="02000000000000000000" pitchFamily="2" charset="0"/>
              </a:rPr>
              <a:t>Tier </a:t>
            </a:r>
            <a:r>
              <a:rPr lang="en-AU" b="1" dirty="0" smtClean="0">
                <a:latin typeface="Museo 300" panose="02000000000000000000" pitchFamily="2" charset="0"/>
              </a:rPr>
              <a:t>4 Reports</a:t>
            </a:r>
            <a:endParaRPr lang="en-US" b="1" dirty="0">
              <a:latin typeface="Museo 300" panose="020000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30" cy="147073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838200" y="1418253"/>
            <a:ext cx="10515600" cy="1"/>
          </a:xfrm>
          <a:prstGeom prst="line">
            <a:avLst/>
          </a:prstGeom>
          <a:ln w="381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773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>
              <a:latin typeface="Museo 300" panose="02000000000000000000" pitchFamily="2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AU" b="1" dirty="0" smtClean="0">
                <a:latin typeface="Museo 300" panose="02000000000000000000" pitchFamily="2" charset="0"/>
              </a:rPr>
              <a:t>Tier </a:t>
            </a:r>
            <a:r>
              <a:rPr lang="en-AU" b="1" dirty="0" smtClean="0">
                <a:latin typeface="Museo 300" panose="02000000000000000000" pitchFamily="2" charset="0"/>
              </a:rPr>
              <a:t>3 Reports</a:t>
            </a:r>
            <a:endParaRPr lang="en-US" b="1" dirty="0">
              <a:latin typeface="Museo 300" panose="02000000000000000000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30" cy="1470738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838200" y="1418253"/>
            <a:ext cx="10515600" cy="1"/>
          </a:xfrm>
          <a:prstGeom prst="line">
            <a:avLst/>
          </a:prstGeom>
          <a:ln w="381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9605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Contents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Entity Info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Statement of Service Performance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Statement of Financial Performance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Statement of Financial Position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Statement of Cash Flows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Accounting Policies</a:t>
            </a:r>
          </a:p>
          <a:p>
            <a:pPr lvl="1"/>
            <a:r>
              <a:rPr lang="en-AU" sz="3600" dirty="0" smtClean="0">
                <a:latin typeface="Museo 300" panose="02000000000000000000" pitchFamily="2" charset="0"/>
              </a:rPr>
              <a:t>Notes</a:t>
            </a:r>
            <a:endParaRPr lang="en-US" sz="3600" dirty="0" smtClean="0">
              <a:latin typeface="Museo 300" panose="02000000000000000000" pitchFamily="2" charset="0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 smtClean="0">
              <a:latin typeface="Museo 300" panose="02000000000000000000" pitchFamily="2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59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870" y="5387262"/>
            <a:ext cx="2251129" cy="1470738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2397966" y="1558210"/>
            <a:ext cx="7352523" cy="2677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Museo 300" panose="02000000000000000000" pitchFamily="2" charset="0"/>
              </a:rPr>
              <a:t>Making it easier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latin typeface="Museo 300" panose="02000000000000000000" pitchFamily="2" charset="0"/>
              </a:rPr>
              <a:t>With MYOB and Calxa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397966" y="3965510"/>
            <a:ext cx="7352523" cy="10560"/>
          </a:xfrm>
          <a:prstGeom prst="line">
            <a:avLst/>
          </a:prstGeom>
          <a:ln w="88900">
            <a:solidFill>
              <a:srgbClr val="E09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983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408</Words>
  <Application>Microsoft Office PowerPoint</Application>
  <PresentationFormat>Widescreen</PresentationFormat>
  <Paragraphs>159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Museo 300</vt:lpstr>
      <vt:lpstr>Museo 500</vt:lpstr>
      <vt:lpstr>Office Theme</vt:lpstr>
      <vt:lpstr>Managing the new Charity Reporting Requirements with MYOB and Calxa</vt:lpstr>
      <vt:lpstr>What we’ll talk about today</vt:lpstr>
      <vt:lpstr>PowerPoint Presentation</vt:lpstr>
      <vt:lpstr>Tier 4</vt:lpstr>
      <vt:lpstr>Tier 3</vt:lpstr>
      <vt:lpstr>PowerPoint Presentation</vt:lpstr>
      <vt:lpstr>Tier 4 Reports</vt:lpstr>
      <vt:lpstr>Tier 3 Reports</vt:lpstr>
      <vt:lpstr>PowerPoint Presentation</vt:lpstr>
      <vt:lpstr>PowerPoint Presentation</vt:lpstr>
      <vt:lpstr>PowerPoint Presentation</vt:lpstr>
      <vt:lpstr>Getting the most from MYOB</vt:lpstr>
      <vt:lpstr>PowerPoint Presentation</vt:lpstr>
      <vt:lpstr>Working with Calxa</vt:lpstr>
      <vt:lpstr>Management Reporting</vt:lpstr>
      <vt:lpstr>The Specifics</vt:lpstr>
      <vt:lpstr>PowerPoint Presentation</vt:lpstr>
      <vt:lpstr>Make a plan</vt:lpstr>
      <vt:lpstr>PowerPoint Presentation</vt:lpstr>
      <vt:lpstr>We have a plan</vt:lpstr>
      <vt:lpstr>PowerPoint Presentation</vt:lpstr>
      <vt:lpstr>www.calxa.com/freetrial E: tellmemore@calxa.com P: 0800 086 614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Accountant/Partner InfoSession</dc:title>
  <dc:creator>Kika McCarthy</dc:creator>
  <cp:lastModifiedBy>Mick Devine</cp:lastModifiedBy>
  <cp:revision>96</cp:revision>
  <dcterms:created xsi:type="dcterms:W3CDTF">2015-08-11T06:12:51Z</dcterms:created>
  <dcterms:modified xsi:type="dcterms:W3CDTF">2015-12-06T00:13:16Z</dcterms:modified>
</cp:coreProperties>
</file>